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1"/>
  </p:notesMasterIdLst>
  <p:handoutMasterIdLst>
    <p:handoutMasterId r:id="rId62"/>
  </p:handoutMasterIdLst>
  <p:sldIdLst>
    <p:sldId id="274" r:id="rId3"/>
    <p:sldId id="475" r:id="rId4"/>
    <p:sldId id="399" r:id="rId5"/>
    <p:sldId id="353" r:id="rId6"/>
    <p:sldId id="476" r:id="rId7"/>
    <p:sldId id="478" r:id="rId8"/>
    <p:sldId id="486" r:id="rId9"/>
    <p:sldId id="481" r:id="rId10"/>
    <p:sldId id="482" r:id="rId11"/>
    <p:sldId id="485" r:id="rId12"/>
    <p:sldId id="483" r:id="rId13"/>
    <p:sldId id="490" r:id="rId14"/>
    <p:sldId id="529" r:id="rId15"/>
    <p:sldId id="487" r:id="rId16"/>
    <p:sldId id="538" r:id="rId17"/>
    <p:sldId id="539" r:id="rId18"/>
    <p:sldId id="546" r:id="rId19"/>
    <p:sldId id="540" r:id="rId20"/>
    <p:sldId id="541" r:id="rId21"/>
    <p:sldId id="542" r:id="rId22"/>
    <p:sldId id="492" r:id="rId23"/>
    <p:sldId id="493" r:id="rId24"/>
    <p:sldId id="509" r:id="rId25"/>
    <p:sldId id="510" r:id="rId26"/>
    <p:sldId id="511" r:id="rId27"/>
    <p:sldId id="512" r:id="rId28"/>
    <p:sldId id="497" r:id="rId29"/>
    <p:sldId id="515" r:id="rId30"/>
    <p:sldId id="516" r:id="rId31"/>
    <p:sldId id="517" r:id="rId32"/>
    <p:sldId id="519" r:id="rId33"/>
    <p:sldId id="543" r:id="rId34"/>
    <p:sldId id="544" r:id="rId35"/>
    <p:sldId id="545" r:id="rId36"/>
    <p:sldId id="547" r:id="rId37"/>
    <p:sldId id="548" r:id="rId38"/>
    <p:sldId id="549" r:id="rId39"/>
    <p:sldId id="498" r:id="rId40"/>
    <p:sldId id="494" r:id="rId41"/>
    <p:sldId id="502" r:id="rId42"/>
    <p:sldId id="499" r:id="rId43"/>
    <p:sldId id="523" r:id="rId44"/>
    <p:sldId id="524" r:id="rId45"/>
    <p:sldId id="555" r:id="rId46"/>
    <p:sldId id="503" r:id="rId47"/>
    <p:sldId id="504" r:id="rId48"/>
    <p:sldId id="552" r:id="rId49"/>
    <p:sldId id="553" r:id="rId50"/>
    <p:sldId id="505" r:id="rId51"/>
    <p:sldId id="521" r:id="rId52"/>
    <p:sldId id="506" r:id="rId53"/>
    <p:sldId id="525" r:id="rId54"/>
    <p:sldId id="526" r:id="rId55"/>
    <p:sldId id="530" r:id="rId56"/>
    <p:sldId id="349" r:id="rId57"/>
    <p:sldId id="527" r:id="rId58"/>
    <p:sldId id="352" r:id="rId59"/>
    <p:sldId id="528" r:id="rId6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Selectors" id="{BC4A3995-4CED-4320-A673-95328C9C809D}">
          <p14:sldIdLst>
            <p14:sldId id="353"/>
          </p14:sldIdLst>
        </p14:section>
        <p14:section name="Primary Selectors" id="{A0D5FDD3-E304-4821-84B6-16D891ADEFDF}">
          <p14:sldIdLst>
            <p14:sldId id="476"/>
            <p14:sldId id="478"/>
            <p14:sldId id="486"/>
          </p14:sldIdLst>
        </p14:section>
        <p14:section name="Nested Selectors" id="{8EDAC609-D3AC-444F-8FDC-FDBBDE27E7E2}">
          <p14:sldIdLst>
            <p14:sldId id="481"/>
            <p14:sldId id="482"/>
            <p14:sldId id="485"/>
            <p14:sldId id="483"/>
            <p14:sldId id="490"/>
            <p14:sldId id="529"/>
            <p14:sldId id="487"/>
            <p14:sldId id="538"/>
            <p14:sldId id="539"/>
            <p14:sldId id="546"/>
            <p14:sldId id="540"/>
            <p14:sldId id="541"/>
            <p14:sldId id="542"/>
          </p14:sldIdLst>
        </p14:section>
        <p14:section name="Pseudo Selectors" id="{A6A7EE84-4889-4E2F-B4D4-C01583BD3FE9}">
          <p14:sldIdLst>
            <p14:sldId id="492"/>
            <p14:sldId id="493"/>
            <p14:sldId id="509"/>
            <p14:sldId id="510"/>
            <p14:sldId id="511"/>
            <p14:sldId id="512"/>
            <p14:sldId id="497"/>
            <p14:sldId id="515"/>
            <p14:sldId id="516"/>
            <p14:sldId id="517"/>
            <p14:sldId id="519"/>
            <p14:sldId id="543"/>
            <p14:sldId id="544"/>
            <p14:sldId id="545"/>
            <p14:sldId id="547"/>
            <p14:sldId id="548"/>
            <p14:sldId id="549"/>
          </p14:sldIdLst>
        </p14:section>
        <p14:section name="CSS Values" id="{17E8888F-5016-4C23-BF74-F2BB096F18E1}">
          <p14:sldIdLst>
            <p14:sldId id="498"/>
            <p14:sldId id="494"/>
            <p14:sldId id="502"/>
            <p14:sldId id="499"/>
            <p14:sldId id="523"/>
            <p14:sldId id="524"/>
            <p14:sldId id="555"/>
            <p14:sldId id="503"/>
            <p14:sldId id="504"/>
            <p14:sldId id="552"/>
            <p14:sldId id="553"/>
            <p14:sldId id="505"/>
            <p14:sldId id="521"/>
            <p14:sldId id="506"/>
            <p14:sldId id="525"/>
            <p14:sldId id="526"/>
            <p14:sldId id="530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A8A"/>
    <a:srgbClr val="85540A"/>
    <a:srgbClr val="FFABAD"/>
    <a:srgbClr val="FF9966"/>
    <a:srgbClr val="FF7C80"/>
    <a:srgbClr val="FFCCFF"/>
    <a:srgbClr val="333333"/>
    <a:srgbClr val="FFF0D9"/>
    <a:srgbClr val="FBEEDC"/>
    <a:srgbClr val="F3CD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1001" autoAdjust="0"/>
  </p:normalViewPr>
  <p:slideViewPr>
    <p:cSldViewPr>
      <p:cViewPr varScale="1">
        <p:scale>
          <a:sx n="83" d="100"/>
          <a:sy n="83" d="100"/>
        </p:scale>
        <p:origin x="614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10-Feb-17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10-Feb-17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pseudo-class-selector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404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Indie+Flow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xtoem.com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judge.softuni.bg/Contests/404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meyerweb.com/eric/tools/css/res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65.png"/><Relationship Id="rId7" Type="http://schemas.openxmlformats.org/officeDocument/2006/relationships/image" Target="../media/image58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infragistics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6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74936"/>
            <a:ext cx="8305800" cy="1274511"/>
          </a:xfrm>
        </p:spPr>
        <p:txBody>
          <a:bodyPr/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9257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257563">
            <a:off x="5309370" y="3967109"/>
            <a:ext cx="901947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198812" y="1915636"/>
            <a:ext cx="8305800" cy="7513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Selecting Elements to Apply a Style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078" y="3048000"/>
            <a:ext cx="4962455" cy="31823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Direct Child</a:t>
            </a:r>
            <a:endParaRPr lang="bg-BG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57708" y="3657600"/>
            <a:ext cx="10073409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#1, in the div.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&lt;span&gt;Span #2, in the span that's…&lt;/span&gt;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#3, not in the div at all.&lt;/span&gt;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57707" y="1460718"/>
            <a:ext cx="100734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background: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#fff; 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65412" y="3429000"/>
            <a:ext cx="3684273" cy="609600"/>
          </a:xfrm>
          <a:prstGeom prst="wedgeRoundRectCallout">
            <a:avLst>
              <a:gd name="adj1" fmla="val -61581"/>
              <a:gd name="adj2" fmla="val 54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662" y="2196503"/>
            <a:ext cx="4400550" cy="1969196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01172" y="1097280"/>
            <a:ext cx="5943600" cy="655320"/>
          </a:xfrm>
          <a:prstGeom prst="wedgeRoundRectCallout">
            <a:avLst>
              <a:gd name="adj1" fmla="val -60424"/>
              <a:gd name="adj2" fmla="val 449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2800" b="1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contained in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329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Multiple Classes</a:t>
            </a:r>
            <a:endParaRPr lang="bg-B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98513" y="4805111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 orange small"&gt;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+ Orange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class="apple"&gt;Apple&lt;/h2&gt;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class="orange"&gt;Orange&lt;/h2&gt;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1811" y="1284744"/>
            <a:ext cx="70485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.orange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orange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.small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16px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.apple.orange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637587" y="2712928"/>
            <a:ext cx="2496342" cy="978054"/>
          </a:xfrm>
          <a:prstGeom prst="wedgeRoundRectCallout">
            <a:avLst>
              <a:gd name="adj1" fmla="val -91004"/>
              <a:gd name="adj2" fmla="val -36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with both classes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32387" y="3612688"/>
            <a:ext cx="2762249" cy="1056818"/>
          </a:xfrm>
          <a:prstGeom prst="wedgeRoundRectCallout">
            <a:avLst>
              <a:gd name="adj1" fmla="val -71349"/>
              <a:gd name="adj2" fmla="val 6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with multiple classes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284744"/>
            <a:ext cx="3182104" cy="290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805" y="929904"/>
            <a:ext cx="3490470" cy="28625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3253" y="3886200"/>
            <a:ext cx="993795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href="#"&gt;Home&lt;/a&gt;&lt;/li&gt;</a:t>
            </a:r>
            <a:b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href="#"&gt;Products&lt;/a&gt;&lt;/li&gt;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title="menu"&gt;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812" y="1403681"/>
            <a:ext cx="51053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.a[title="menu"]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#962103;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413265" y="304800"/>
            <a:ext cx="2738547" cy="1001845"/>
          </a:xfrm>
          <a:prstGeom prst="wedgeRoundRectCallout">
            <a:avLst>
              <a:gd name="adj1" fmla="val 64221"/>
              <a:gd name="adj2" fmla="val 539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menu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956" y="6182380"/>
            <a:ext cx="112914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Learn more about CSS selectors: </a:t>
            </a:r>
            <a:r>
              <a:rPr lang="en-US" sz="2600" dirty="0">
                <a:hlinkClick r:id="rId3"/>
              </a:rPr>
              <a:t>https://css-tricks.com/pseudo-class-selectors/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1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Selectors (Element, Element)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1612" y="5092005"/>
            <a:ext cx="487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661118"/>
            <a:ext cx="536515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live in Duckburg.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best friend is…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47" y="1091802"/>
            <a:ext cx="6234706" cy="3323649"/>
          </a:xfrm>
          <a:prstGeom prst="roundRect">
            <a:avLst>
              <a:gd name="adj" fmla="val 2339"/>
            </a:avLst>
          </a:prstGeom>
        </p:spPr>
      </p:pic>
    </p:spTree>
    <p:extLst>
      <p:ext uri="{BB962C8B-B14F-4D97-AF65-F5344CB8AC3E}">
        <p14:creationId xmlns:p14="http://schemas.microsoft.com/office/powerpoint/2010/main" val="12660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8612" y="1655568"/>
            <a:ext cx="10867800" cy="44258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"&gt;HTML and CSS&lt;/h1&gt;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#header.intro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Selectors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96212" y="2177142"/>
            <a:ext cx="304800" cy="12192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44012" y="2253342"/>
            <a:ext cx="762000" cy="10047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58330" y="2239224"/>
            <a:ext cx="858837" cy="100471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76" y="3048000"/>
            <a:ext cx="5537948" cy="2699251"/>
          </a:xfrm>
          <a:prstGeom prst="roundRect">
            <a:avLst>
              <a:gd name="adj" fmla="val 4204"/>
            </a:avLst>
          </a:prstGeom>
        </p:spPr>
      </p:pic>
    </p:spTree>
    <p:extLst>
      <p:ext uri="{BB962C8B-B14F-4D97-AF65-F5344CB8AC3E}">
        <p14:creationId xmlns:p14="http://schemas.microsoft.com/office/powerpoint/2010/main" val="3310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Photo Shoot Effect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3212" y="1327263"/>
            <a:ext cx="5067397" cy="4463937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/>
              <a:t>You are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800" dirty="0"/>
              <a:t> allowed to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126" y="1327262"/>
            <a:ext cx="5856463" cy="4463938"/>
          </a:xfrm>
          <a:prstGeom prst="roundRect">
            <a:avLst>
              <a:gd name="adj" fmla="val 2035"/>
            </a:avLst>
          </a:prstGeom>
        </p:spPr>
      </p:pic>
      <p:sp>
        <p:nvSpPr>
          <p:cNvPr id="7" name="TextBox 6"/>
          <p:cNvSpPr txBox="1"/>
          <p:nvPr/>
        </p:nvSpPr>
        <p:spPr>
          <a:xfrm>
            <a:off x="590756" y="61722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529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219200"/>
            <a:ext cx="7753058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"https://fonts.googleapis.com/css?family=Lato:300,400,900";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#fcfcfc;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2" y="2362200"/>
            <a:ext cx="4998528" cy="3810000"/>
          </a:xfrm>
          <a:prstGeom prst="roundRect">
            <a:avLst>
              <a:gd name="adj" fmla="val 2035"/>
            </a:avLst>
          </a:prstGeom>
        </p:spPr>
      </p:pic>
    </p:spTree>
    <p:extLst>
      <p:ext uri="{BB962C8B-B14F-4D97-AF65-F5344CB8AC3E}">
        <p14:creationId xmlns:p14="http://schemas.microsoft.com/office/powerpoint/2010/main" val="12522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3" y="1103221"/>
            <a:ext cx="5395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3px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#416371;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padding-bottom: 5px;}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forte,Arial,sans-serif;}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38694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(3)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51121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 + 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#94c258;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div.article-content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2895600"/>
            <a:ext cx="51054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43" y="936393"/>
            <a:ext cx="3279265" cy="2499536"/>
          </a:xfrm>
          <a:prstGeom prst="roundRect">
            <a:avLst>
              <a:gd name="adj" fmla="val 2035"/>
            </a:avLst>
          </a:prstGeom>
        </p:spPr>
      </p:pic>
    </p:spTree>
    <p:extLst>
      <p:ext uri="{BB962C8B-B14F-4D97-AF65-F5344CB8AC3E}">
        <p14:creationId xmlns:p14="http://schemas.microsoft.com/office/powerpoint/2010/main" val="791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Photo Shoot Effect – CSS (4)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027021"/>
            <a:ext cx="5638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padding:7px 10px 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text-transform:uppercase;}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&gt; 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#7CB3E9;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lowercase;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23012" y="1027022"/>
            <a:ext cx="567222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a[title="sweet tabs"]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#8EC45B;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nav,article,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a,figure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2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Primary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Tag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Class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Nested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Descendant</a:t>
            </a:r>
            <a:r>
              <a:rPr lang="en-US" sz="28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Siblings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Pseudo –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Hover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Visited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Active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</a:t>
            </a:r>
            <a:r>
              <a:rPr lang="en-US" dirty="0"/>
              <a:t> </a:t>
            </a:r>
            <a:r>
              <a:rPr lang="en-US" sz="3200" dirty="0"/>
              <a:t>Values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Colors – RGB, HEX, HLS</a:t>
            </a:r>
          </a:p>
          <a:p>
            <a:pPr marL="608013" lvl="1" indent="-247650">
              <a:lnSpc>
                <a:spcPct val="95000"/>
              </a:lnSpc>
            </a:pPr>
            <a:r>
              <a:rPr lang="en-US" sz="3000" dirty="0"/>
              <a:t>CSS Sizes –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em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%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…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Default Browser Styles</a:t>
            </a:r>
          </a:p>
          <a:p>
            <a:pPr marL="514350" indent="-514350">
              <a:lnSpc>
                <a:spcPct val="95000"/>
              </a:lnSpc>
              <a:buFont typeface="+mj-lt"/>
              <a:buAutoNum type="arabicPeriod"/>
            </a:pPr>
            <a:r>
              <a:rPr lang="en-US" sz="3200" dirty="0"/>
              <a:t>CSS Selector Priority</a:t>
            </a:r>
            <a:endParaRPr lang="en-US" dirty="0"/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1" name="TextBox 10"/>
          <p:cNvSpPr txBox="1"/>
          <p:nvPr/>
        </p:nvSpPr>
        <p:spPr>
          <a:xfrm rot="698048">
            <a:off x="7239612" y="5146204"/>
            <a:ext cx="1733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color:</a:t>
            </a:r>
            <a:br>
              <a:rPr lang="en-US" sz="2800" b="1" noProof="1">
                <a:solidFill>
                  <a:srgbClr val="00B0F0"/>
                </a:solidFill>
              </a:rPr>
            </a:br>
            <a:r>
              <a:rPr lang="en-US" sz="2800" b="1" noProof="1">
                <a:solidFill>
                  <a:srgbClr val="00B0F0"/>
                </a:solidFill>
              </a:rPr>
              <a:t>  #2aa0bd;</a:t>
            </a:r>
          </a:p>
        </p:txBody>
      </p:sp>
      <p:sp>
        <p:nvSpPr>
          <p:cNvPr id="17" name="TextBox 16"/>
          <p:cNvSpPr txBox="1"/>
          <p:nvPr/>
        </p:nvSpPr>
        <p:spPr>
          <a:xfrm rot="1050829">
            <a:off x="6812105" y="2436721"/>
            <a:ext cx="1678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60000"/>
                    <a:lumOff val="40000"/>
                  </a:schemeClr>
                </a:solidFill>
              </a:rPr>
              <a:t>body { … }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510" y="1951726"/>
            <a:ext cx="3117274" cy="4019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686433">
            <a:off x="8068731" y="1014537"/>
            <a:ext cx="171713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92D050"/>
                </a:solidFill>
              </a:rPr>
              <a:t>span</a:t>
            </a:r>
            <a:r>
              <a:rPr lang="bg-BG" sz="2600" b="1" noProof="1">
                <a:solidFill>
                  <a:srgbClr val="92D050"/>
                </a:solidFill>
              </a:rPr>
              <a:t>.</a:t>
            </a:r>
            <a:r>
              <a:rPr lang="en-US" sz="2600" b="1" noProof="1">
                <a:solidFill>
                  <a:srgbClr val="92D050"/>
                </a:solidFill>
              </a:rPr>
              <a:t>new {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    … </a:t>
            </a:r>
            <a:br>
              <a:rPr lang="en-US" sz="2600" b="1" noProof="1">
                <a:solidFill>
                  <a:srgbClr val="92D050"/>
                </a:solidFill>
              </a:rPr>
            </a:br>
            <a:r>
              <a:rPr lang="en-US" sz="2600" b="1" noProof="1">
                <a:solidFill>
                  <a:srgbClr val="92D050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 rot="20779641">
            <a:off x="10014779" y="2098496"/>
            <a:ext cx="1696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noProof="1">
                <a:solidFill>
                  <a:srgbClr val="FFCCFF"/>
                </a:solidFill>
              </a:rPr>
              <a:t>p#top { … }</a:t>
            </a:r>
          </a:p>
        </p:txBody>
      </p:sp>
      <p:sp>
        <p:nvSpPr>
          <p:cNvPr id="13" name="TextBox 12"/>
          <p:cNvSpPr txBox="1"/>
          <p:nvPr/>
        </p:nvSpPr>
        <p:spPr>
          <a:xfrm rot="21231692">
            <a:off x="6849885" y="3566542"/>
            <a:ext cx="1526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ABAD"/>
                </a:solidFill>
              </a:rPr>
              <a:t>a:hover {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   …</a:t>
            </a:r>
          </a:p>
          <a:p>
            <a:r>
              <a:rPr lang="en-US" sz="2800" b="1" noProof="1">
                <a:solidFill>
                  <a:srgbClr val="FFABAD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(5)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170158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#213E4A;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390px;}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2" y="1175545"/>
            <a:ext cx="5748422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border-top: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72695"/>
            <a:ext cx="7924800" cy="820600"/>
          </a:xfrm>
        </p:spPr>
        <p:txBody>
          <a:bodyPr/>
          <a:lstStyle/>
          <a:p>
            <a:r>
              <a:rPr lang="en-US" dirty="0"/>
              <a:t>Pseudo Selectors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2169495"/>
            <a:ext cx="9448800" cy="721520"/>
          </a:xfrm>
        </p:spPr>
        <p:txBody>
          <a:bodyPr/>
          <a:lstStyle/>
          <a:p>
            <a:r>
              <a:rPr lang="en-US" dirty="0"/>
              <a:t>Relative to Element Content or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84" y="3124200"/>
            <a:ext cx="5392057" cy="3276424"/>
          </a:xfrm>
          <a:prstGeom prst="roundRect">
            <a:avLst>
              <a:gd name="adj" fmla="val 581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(:hover)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3" y="1373356"/>
            <a:ext cx="3790950" cy="1885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23" y="4068686"/>
            <a:ext cx="3752850" cy="196215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2" y="3476291"/>
            <a:ext cx="6705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 overline;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2023943"/>
            <a:ext cx="6705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88884" y="3419140"/>
            <a:ext cx="415528" cy="498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(:visited)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4461690"/>
            <a:ext cx="647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a:visited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2" y="2100102"/>
            <a:ext cx="647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291606" y="3468670"/>
            <a:ext cx="444562" cy="490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137" y="1143000"/>
            <a:ext cx="3619500" cy="2128567"/>
          </a:xfrm>
          <a:prstGeom prst="roundRect">
            <a:avLst>
              <a:gd name="adj" fmla="val 411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137" y="4158547"/>
            <a:ext cx="3619500" cy="2175947"/>
          </a:xfrm>
          <a:prstGeom prst="roundRect">
            <a:avLst>
              <a:gd name="adj" fmla="val 3478"/>
            </a:avLst>
          </a:prstGeom>
        </p:spPr>
      </p:pic>
    </p:spTree>
    <p:extLst>
      <p:ext uri="{BB962C8B-B14F-4D97-AF65-F5344CB8AC3E}">
        <p14:creationId xmlns:p14="http://schemas.microsoft.com/office/powerpoint/2010/main" val="1057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(:active)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8012" y="4520484"/>
            <a:ext cx="5486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html:active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yellow;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8012" y="1957410"/>
            <a:ext cx="548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anywhere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913812" y="3471001"/>
            <a:ext cx="496657" cy="602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939" y="1216159"/>
            <a:ext cx="4746527" cy="2062777"/>
          </a:xfrm>
          <a:prstGeom prst="roundRect">
            <a:avLst>
              <a:gd name="adj" fmla="val 4709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39" y="4260076"/>
            <a:ext cx="4746527" cy="2090476"/>
          </a:xfrm>
          <a:prstGeom prst="roundRect">
            <a:avLst>
              <a:gd name="adj" fmla="val 3885"/>
            </a:avLst>
          </a:prstGeom>
        </p:spPr>
      </p:pic>
    </p:spTree>
    <p:extLst>
      <p:ext uri="{BB962C8B-B14F-4D97-AF65-F5344CB8AC3E}">
        <p14:creationId xmlns:p14="http://schemas.microsoft.com/office/powerpoint/2010/main" val="3756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(:first-line)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90693" y="4648200"/>
            <a:ext cx="610303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color:blue;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lightblue;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8012" y="4659086"/>
            <a:ext cx="44849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 dolor sit amet, consectetur adipiscing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47" y="1066800"/>
            <a:ext cx="6662687" cy="3297498"/>
          </a:xfrm>
          <a:prstGeom prst="roundRect">
            <a:avLst>
              <a:gd name="adj" fmla="val 2562"/>
            </a:avLst>
          </a:prstGeom>
        </p:spPr>
      </p:pic>
    </p:spTree>
    <p:extLst>
      <p:ext uri="{BB962C8B-B14F-4D97-AF65-F5344CB8AC3E}">
        <p14:creationId xmlns:p14="http://schemas.microsoft.com/office/powerpoint/2010/main" val="411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(::before and ::after)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19136" y="25146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h1::before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"« 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"\00AB\0020"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4841" y="1244025"/>
            <a:ext cx="1057786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 Pseudo Selectors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19136" y="452634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h1::after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 »"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"\0020\00BB"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749" y="3009900"/>
            <a:ext cx="46199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Pseudo-Classes: nth-child(n)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3" y="16002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73" y="41910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612" y="2329453"/>
            <a:ext cx="3490353" cy="2928347"/>
          </a:xfrm>
          <a:prstGeom prst="roundRect">
            <a:avLst>
              <a:gd name="adj" fmla="val 2228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569912" y="2081178"/>
            <a:ext cx="717232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569912" y="2911257"/>
            <a:ext cx="717232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78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nth-child</a:t>
            </a:r>
            <a:r>
              <a:rPr lang="en-US" dirty="0"/>
              <a:t>(n+</a:t>
            </a:r>
            <a:r>
              <a:rPr lang="en-US"/>
              <a:t>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448" y="16002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2448" y="41910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tr:nth-child(2n+1)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24" y="2329453"/>
            <a:ext cx="3509488" cy="2928347"/>
          </a:xfrm>
          <a:prstGeom prst="roundRect">
            <a:avLst>
              <a:gd name="adj" fmla="val 2535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524348" y="1638300"/>
            <a:ext cx="7208364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Rectangle 9"/>
          <p:cNvSpPr/>
          <p:nvPr/>
        </p:nvSpPr>
        <p:spPr>
          <a:xfrm>
            <a:off x="524348" y="2496954"/>
            <a:ext cx="7208364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00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nth-of-type</a:t>
            </a:r>
            <a:r>
              <a:rPr lang="en-US" dirty="0"/>
              <a:t>(</a:t>
            </a:r>
            <a:r>
              <a:rPr lang="en-US"/>
              <a:t>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21" y="1049753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21" y="4796472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p:nth-of-type(2)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412" y="1282996"/>
            <a:ext cx="3506919" cy="5100297"/>
          </a:xfrm>
          <a:prstGeom prst="roundRect">
            <a:avLst>
              <a:gd name="adj" fmla="val 2334"/>
            </a:avLst>
          </a:prstGeom>
        </p:spPr>
      </p:pic>
      <p:sp>
        <p:nvSpPr>
          <p:cNvPr id="3" name="Rectangle 2"/>
          <p:cNvSpPr/>
          <p:nvPr/>
        </p:nvSpPr>
        <p:spPr>
          <a:xfrm>
            <a:off x="608012" y="1524000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956356" y="3656589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299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Pseudo-Classes: first-of-type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521" y="1049753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21" y="4796472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16" y="1045165"/>
            <a:ext cx="3824796" cy="5562601"/>
          </a:xfrm>
          <a:prstGeom prst="roundRect">
            <a:avLst>
              <a:gd name="adj" fmla="val 1656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608012" y="1085850"/>
            <a:ext cx="56388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836612" y="3228975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UI Element States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1063" y="2161222"/>
            <a:ext cx="583674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&lt;/br&gt;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856422"/>
            <a:ext cx="4603433" cy="1877378"/>
          </a:xfrm>
          <a:prstGeom prst="roundRect">
            <a:avLst>
              <a:gd name="adj" fmla="val 4774"/>
            </a:avLst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20572" y="1372910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E:enabled</a:t>
            </a:r>
            <a:endParaRPr lang="en-US" sz="36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3338" y="4796161"/>
            <a:ext cx="5834718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County: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disabled="disabled"&gt;&lt;/br&gt;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64116" y="3831530"/>
            <a:ext cx="3617999" cy="67767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E:disabled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4263371"/>
            <a:ext cx="4603433" cy="1877378"/>
          </a:xfrm>
          <a:prstGeom prst="roundRect">
            <a:avLst>
              <a:gd name="adj" fmla="val 4207"/>
            </a:avLst>
          </a:prstGeom>
        </p:spPr>
      </p:pic>
    </p:spTree>
    <p:extLst>
      <p:ext uri="{BB962C8B-B14F-4D97-AF65-F5344CB8AC3E}">
        <p14:creationId xmlns:p14="http://schemas.microsoft.com/office/powerpoint/2010/main" val="20229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Ancient Architecture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2149500"/>
            <a:ext cx="6262330" cy="336600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5" y="1325292"/>
            <a:ext cx="4838797" cy="4803357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file: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</a:t>
            </a:r>
            <a:br>
              <a:rPr lang="en-US" sz="3200" dirty="0"/>
            </a:br>
            <a:r>
              <a:rPr lang="en-US" sz="3200" dirty="0"/>
              <a:t>like at the screenshot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Don't</a:t>
            </a:r>
            <a:r>
              <a:rPr lang="en-US" sz="2800" dirty="0"/>
              <a:t>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756" y="6194232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https://judge.softuni.bg/Contests/404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00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94" y="914400"/>
            <a:ext cx="8757036" cy="547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255520"/>
            <a:ext cx="6019800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dirty="0">
                <a:hlinkClick r:id="rId2"/>
              </a:rPr>
              <a:t>https://fonts.googleapis.com/css?family=Indie+Flower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/* Also import '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Roboto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 font /*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font-family:Roboto,sans-serif;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#e2d7aa;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line-height:24px;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20949" y="1255520"/>
            <a:ext cx="5188463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body&gt;div.img-container&gt;img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1100px;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29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297662"/>
            <a:ext cx="6477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Indie Flower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',cursive;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5px;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08812" y="1297662"/>
            <a:ext cx="46482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6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(3)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151223"/>
            <a:ext cx="539738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12px 0 12px;}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li:last-of-type 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#0a2d4a;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46823" y="1151121"/>
            <a:ext cx="5119589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article 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 }</a:t>
            </a:r>
          </a:p>
        </p:txBody>
      </p:sp>
    </p:spTree>
    <p:extLst>
      <p:ext uri="{BB962C8B-B14F-4D97-AF65-F5344CB8AC3E}">
        <p14:creationId xmlns:p14="http://schemas.microsoft.com/office/powerpoint/2010/main" val="33373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(4)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9621" y="1103220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img + p:first-letter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EucrosiaUPC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.readmore a, .comments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url(images/bg2.jpg);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10322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10px 0 10px 0;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p:last-of-type span:first-of-type a::before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url("images/comment.png");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7px;}</a:t>
            </a:r>
          </a:p>
        </p:txBody>
      </p:sp>
    </p:spTree>
    <p:extLst>
      <p:ext uri="{BB962C8B-B14F-4D97-AF65-F5344CB8AC3E}">
        <p14:creationId xmlns:p14="http://schemas.microsoft.com/office/powerpoint/2010/main" val="2066168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144343"/>
            <a:ext cx="7924800" cy="820600"/>
          </a:xfrm>
        </p:spPr>
        <p:txBody>
          <a:bodyPr/>
          <a:lstStyle/>
          <a:p>
            <a:r>
              <a:rPr lang="en-US" dirty="0"/>
              <a:t>CSS Values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32012" y="2005422"/>
            <a:ext cx="7924800" cy="719034"/>
          </a:xfrm>
        </p:spPr>
        <p:txBody>
          <a:bodyPr/>
          <a:lstStyle/>
          <a:p>
            <a:r>
              <a:rPr lang="en-US" dirty="0"/>
              <a:t>Types, Ranges, Units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24805">
            <a:off x="2675993" y="4224113"/>
            <a:ext cx="1631631" cy="1581536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591">
            <a:off x="8219096" y="4187775"/>
            <a:ext cx="1935443" cy="1935443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45540">
            <a:off x="4991492" y="4410983"/>
            <a:ext cx="2619375" cy="1743075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9891">
            <a:off x="4007102" y="3208703"/>
            <a:ext cx="1182048" cy="1252537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23621">
            <a:off x="6839879" y="316005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(Hex and RGB)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568" y="1205223"/>
            <a:ext cx="10993844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id="rgb"&gt;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 id="hex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Hex-RGB item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1812" y="3553430"/>
            <a:ext cx="6858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 41, 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#C02902;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754" y="2637642"/>
            <a:ext cx="3845315" cy="2135411"/>
          </a:xfrm>
          <a:prstGeom prst="roundRect">
            <a:avLst>
              <a:gd name="adj" fmla="val 3486"/>
            </a:avLst>
          </a:prstGeom>
        </p:spPr>
      </p:pic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198812" y="4562764"/>
            <a:ext cx="4419600" cy="647920"/>
          </a:xfrm>
          <a:prstGeom prst="wedgeRoundRectCallout">
            <a:avLst>
              <a:gd name="adj1" fmla="val -56764"/>
              <a:gd name="adj2" fmla="val -541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646612" y="5467928"/>
            <a:ext cx="4419600" cy="980918"/>
          </a:xfrm>
          <a:prstGeom prst="wedgeRoundRectCallout">
            <a:avLst>
              <a:gd name="adj1" fmla="val -64109"/>
              <a:gd name="adj2" fmla="val -39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#RRGGBB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or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#RGB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where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are hex digits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4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CSS Selectors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Select the Elements to Apply CSS Rules</a:t>
            </a:r>
          </a:p>
        </p:txBody>
      </p:sp>
      <p:pic>
        <p:nvPicPr>
          <p:cNvPr id="1026" name="Picture 2" descr="Резултат с изображение за CSS sel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53" y="831127"/>
            <a:ext cx="5887519" cy="3681888"/>
          </a:xfrm>
          <a:prstGeom prst="roundRect">
            <a:avLst>
              <a:gd name="adj" fmla="val 8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Color Values (RGBA and HSLA)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88876" y="1205805"/>
            <a:ext cx="754979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id="wrapper"&gt;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class="opacity"&gt;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88876" y="3543562"/>
            <a:ext cx="754979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#wrapper, 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rgba(87,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76,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0.9)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.opacity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hsla(344,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73%,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52%,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8547711" y="5363021"/>
            <a:ext cx="2944813" cy="986438"/>
          </a:xfrm>
          <a:prstGeom prst="wedgeRoundRectCallout">
            <a:avLst>
              <a:gd name="adj1" fmla="val -73445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opacity values are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n-US" noProof="1">
                <a:solidFill>
                  <a:srgbClr val="FFFFFF"/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792" y="1205805"/>
            <a:ext cx="3341930" cy="3823395"/>
          </a:xfrm>
          <a:prstGeom prst="roundRect">
            <a:avLst>
              <a:gd name="adj" fmla="val 2271"/>
            </a:avLst>
          </a:prstGeom>
        </p:spPr>
      </p:pic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133285" y="2819400"/>
            <a:ext cx="3429000" cy="1063832"/>
          </a:xfrm>
          <a:prstGeom prst="wedgeRoundRectCallout">
            <a:avLst>
              <a:gd name="adj1" fmla="val -62263"/>
              <a:gd name="adj2" fmla="val 537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&lt;red&gt;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&lt;green&gt;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&lt;blue&gt;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&lt;alpha&gt;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4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480727" cy="60147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fixed size units (logical pixels, not physical)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(px)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1976497"/>
            <a:ext cx="52578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" y="4450140"/>
            <a:ext cx="5334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 24px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2667000"/>
            <a:ext cx="6033928" cy="3547506"/>
          </a:xfrm>
          <a:prstGeom prst="roundRect">
            <a:avLst>
              <a:gd name="adj" fmla="val 4759"/>
            </a:avLst>
          </a:prstGeom>
        </p:spPr>
      </p:pic>
    </p:spTree>
    <p:extLst>
      <p:ext uri="{BB962C8B-B14F-4D97-AF65-F5344CB8AC3E}">
        <p14:creationId xmlns:p14="http://schemas.microsoft.com/office/powerpoint/2010/main" val="68491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2177" y="2046744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4177"/>
            <a:ext cx="108569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's: scalable unit (based on the parent element)</a:t>
            </a:r>
            <a:endParaRPr lang="en-GB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2177" y="5398468"/>
            <a:ext cx="6282773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24px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1.8em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94" y="1880764"/>
            <a:ext cx="5377283" cy="3058881"/>
          </a:xfrm>
          <a:prstGeom prst="roundRect">
            <a:avLst>
              <a:gd name="adj" fmla="val 2505"/>
            </a:avLst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225004" y="5780849"/>
            <a:ext cx="4555819" cy="601479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hlinkClick r:id="rId3"/>
              </a:rPr>
              <a:t>http://pxtoem.com</a:t>
            </a:r>
            <a:endParaRPr lang="en-GB" sz="3200" dirty="0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6560848" y="4749433"/>
            <a:ext cx="2429164" cy="988923"/>
          </a:xfrm>
          <a:prstGeom prst="wedgeRoundRectCallout">
            <a:avLst>
              <a:gd name="adj1" fmla="val -68366"/>
              <a:gd name="adj2" fmla="val 632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1.8em = 1.8 * 24px = 43.2px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3736833" y="4287320"/>
            <a:ext cx="2311397" cy="970747"/>
          </a:xfrm>
          <a:prstGeom prst="wedgeRoundRectCallout">
            <a:avLst>
              <a:gd name="adj1" fmla="val -70649"/>
              <a:gd name="adj2" fmla="val 699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Parent &lt;div&gt; font: 24px</a:t>
            </a:r>
          </a:p>
        </p:txBody>
      </p:sp>
    </p:spTree>
    <p:extLst>
      <p:ext uri="{BB962C8B-B14F-4D97-AF65-F5344CB8AC3E}">
        <p14:creationId xmlns:p14="http://schemas.microsoft.com/office/powerpoint/2010/main" val="16986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0539" y="1907312"/>
            <a:ext cx="5694817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class="nested-div"&gt;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Lorem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ipsum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dolor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adipisicing elit.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7233"/>
            <a:ext cx="10933199" cy="601479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Rem</a:t>
            </a:r>
            <a:r>
              <a:rPr lang="en-US" sz="3600" dirty="0"/>
              <a:t>'s: scalable unit (based on the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</a:t>
            </a:r>
            <a:r>
              <a:rPr lang="en-US" sz="3600" dirty="0"/>
              <a:t> element)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Values (rem)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0540" y="4958077"/>
            <a:ext cx="6705601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25px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.nested-div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</a:t>
            </a: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1.5rem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942012" y="4754420"/>
            <a:ext cx="2133600" cy="1066800"/>
          </a:xfrm>
          <a:prstGeom prst="wedgeRoundRectCallout">
            <a:avLst>
              <a:gd name="adj1" fmla="val -75592"/>
              <a:gd name="adj2" fmla="val 33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2rem = 2 * 25px = 50px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161" y="1907312"/>
            <a:ext cx="4849359" cy="2677656"/>
          </a:xfrm>
          <a:prstGeom prst="roundRect">
            <a:avLst>
              <a:gd name="adj" fmla="val 2049"/>
            </a:avLst>
          </a:prstGeom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8380412" y="5289563"/>
            <a:ext cx="2463079" cy="1026370"/>
          </a:xfrm>
          <a:prstGeom prst="wedgeRoundRectCallout">
            <a:avLst>
              <a:gd name="adj1" fmla="val -85913"/>
              <a:gd name="adj2" fmla="val 260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1.5rem = 1.5 * 25px = 37.5px</a:t>
            </a:r>
          </a:p>
        </p:txBody>
      </p:sp>
    </p:spTree>
    <p:extLst>
      <p:ext uri="{BB962C8B-B14F-4D97-AF65-F5344CB8AC3E}">
        <p14:creationId xmlns:p14="http://schemas.microsoft.com/office/powerpoint/2010/main" val="15724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in % of the Parent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4287" y="1143000"/>
            <a:ext cx="55173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id="outer-div"&gt;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am outer-div with 600px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class="inner-div"&gt;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 am div with 50% …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1" y="4125431"/>
            <a:ext cx="5529775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#outer-div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41412" y="4119501"/>
            <a:ext cx="51249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50%;</a:t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50px;}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413" y="1229163"/>
            <a:ext cx="5140819" cy="2468089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4847430" y="2980132"/>
            <a:ext cx="1447800" cy="1020620"/>
          </a:xfrm>
          <a:prstGeom prst="wedgeRoundRectCallout">
            <a:avLst>
              <a:gd name="adj1" fmla="val 92192"/>
              <a:gd name="adj2" fmla="val -50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600px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9188592" y="3170380"/>
            <a:ext cx="2529000" cy="1020620"/>
          </a:xfrm>
          <a:prstGeom prst="wedgeRoundRectCallout">
            <a:avLst>
              <a:gd name="adj1" fmla="val -74246"/>
              <a:gd name="adj2" fmla="val -684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width: 50% * 600px = 300px</a:t>
            </a:r>
          </a:p>
        </p:txBody>
      </p:sp>
    </p:spTree>
    <p:extLst>
      <p:ext uri="{BB962C8B-B14F-4D97-AF65-F5344CB8AC3E}">
        <p14:creationId xmlns:p14="http://schemas.microsoft.com/office/powerpoint/2010/main" val="364541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</a:t>
            </a:r>
            <a:r>
              <a:rPr lang="en-GB" dirty="0"/>
              <a:t>Coffee Home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0756" y="630743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https://judge.softuni.bg/Contests/404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45" y="990600"/>
            <a:ext cx="9732335" cy="5231129"/>
          </a:xfrm>
          <a:prstGeom prst="roundRect">
            <a:avLst>
              <a:gd name="adj" fmla="val 1083"/>
            </a:avLst>
          </a:prstGeom>
        </p:spPr>
      </p:pic>
    </p:spTree>
    <p:extLst>
      <p:ext uri="{BB962C8B-B14F-4D97-AF65-F5344CB8AC3E}">
        <p14:creationId xmlns:p14="http://schemas.microsoft.com/office/powerpoint/2010/main" val="3995800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 </a:t>
            </a:r>
            <a:r>
              <a:rPr lang="en-US" dirty="0"/>
              <a:t>–</a:t>
            </a:r>
            <a:r>
              <a:rPr lang="en-GB" dirty="0"/>
              <a:t> CSS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8265" y="1151223"/>
            <a:ext cx="622954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@font-face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coffee;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src: url(font/getcoffee.ttf);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background:url("image/cafe-home.jpg") no-repeat;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background-size: cover;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32612" y="1151121"/>
            <a:ext cx="4845134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"Times New Roman", 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font-family:coffee, 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2.5rem;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#737373;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6130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 </a:t>
            </a:r>
            <a:r>
              <a:rPr lang="en-US" dirty="0"/>
              <a:t>– </a:t>
            </a:r>
            <a:r>
              <a:rPr lang="en-GB" dirty="0"/>
              <a:t>CSS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43102"/>
            <a:ext cx="50292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1.3rem;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70%;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51612" y="1143000"/>
            <a:ext cx="4997534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240px;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aside ol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678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Coffee Home </a:t>
            </a:r>
            <a:r>
              <a:rPr lang="en-US" dirty="0"/>
              <a:t>– CSS (3)</a:t>
            </a:r>
            <a:r>
              <a:rPr lang="en-GB" dirty="0"/>
              <a:t> 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219200"/>
            <a:ext cx="10820400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53%;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#CCCCCC;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 1px 1px 1px black;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rgba(245, 246, 251, 0.1);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 &gt; 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color: #5bc0de;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article:last-of-type &gt; p:first-line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#942a25;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4299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456" y="1198416"/>
            <a:ext cx="5163312" cy="3290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956" y="4832817"/>
            <a:ext cx="11658600" cy="820600"/>
          </a:xfrm>
        </p:spPr>
        <p:txBody>
          <a:bodyPr/>
          <a:lstStyle/>
          <a:p>
            <a:r>
              <a:rPr lang="en-US" dirty="0"/>
              <a:t>Default Browser Styles and Precedence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395572" y="5690201"/>
            <a:ext cx="11399520" cy="719034"/>
          </a:xfrm>
        </p:spPr>
        <p:txBody>
          <a:bodyPr/>
          <a:lstStyle/>
          <a:p>
            <a:r>
              <a:rPr lang="en-US" dirty="0"/>
              <a:t>Default Styles and CSS Style Precedence</a:t>
            </a:r>
          </a:p>
        </p:txBody>
      </p:sp>
    </p:spTree>
    <p:extLst>
      <p:ext uri="{BB962C8B-B14F-4D97-AF65-F5344CB8AC3E}">
        <p14:creationId xmlns:p14="http://schemas.microsoft.com/office/powerpoint/2010/main" val="293518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Tag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746" y="1205805"/>
            <a:ext cx="1081986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&lt;p&gt;Here's a p with some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more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52813" y="4104253"/>
            <a:ext cx="52517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70955" y="2865110"/>
            <a:ext cx="3015514" cy="1142158"/>
          </a:xfrm>
          <a:prstGeom prst="wedgeRoundRectCallout">
            <a:avLst>
              <a:gd name="adj1" fmla="val -65351"/>
              <a:gd name="adj2" fmla="val 63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all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36" y="2895600"/>
            <a:ext cx="5143500" cy="3371850"/>
          </a:xfrm>
          <a:prstGeom prst="roundRect">
            <a:avLst>
              <a:gd name="adj" fmla="val 3108"/>
            </a:avLst>
          </a:prstGeom>
        </p:spPr>
      </p:pic>
    </p:spTree>
    <p:extLst>
      <p:ext uri="{BB962C8B-B14F-4D97-AF65-F5344CB8AC3E}">
        <p14:creationId xmlns:p14="http://schemas.microsoft.com/office/powerpoint/2010/main" val="1652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10096597" cy="677679"/>
          </a:xfrm>
        </p:spPr>
        <p:txBody>
          <a:bodyPr>
            <a:noAutofit/>
          </a:bodyPr>
          <a:lstStyle/>
          <a:p>
            <a:r>
              <a:rPr lang="en-US" sz="3600" dirty="0"/>
              <a:t>Reset the browser styles (partially or fully)</a:t>
            </a:r>
            <a:endParaRPr lang="en-GB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Browser Styles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417" y="1851150"/>
            <a:ext cx="57035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 padding:0;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31812" y="5951721"/>
            <a:ext cx="10872528" cy="601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CSS reset tool: </a:t>
            </a:r>
            <a:r>
              <a:rPr lang="en-US" sz="3200" dirty="0">
                <a:hlinkClick r:id="rId2"/>
              </a:rPr>
              <a:t>http://meyerweb.com/eric/tools/css/reset/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14" y="2716098"/>
            <a:ext cx="4854326" cy="3063247"/>
          </a:xfrm>
          <a:prstGeom prst="roundRect">
            <a:avLst>
              <a:gd name="adj" fmla="val 2436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1" y="2716098"/>
            <a:ext cx="5432845" cy="3066929"/>
          </a:xfrm>
          <a:prstGeom prst="roundRect">
            <a:avLst>
              <a:gd name="adj" fmla="val 2800"/>
            </a:avLst>
          </a:prstGeom>
        </p:spPr>
      </p:pic>
    </p:spTree>
    <p:extLst>
      <p:ext uri="{BB962C8B-B14F-4D97-AF65-F5344CB8AC3E}">
        <p14:creationId xmlns:p14="http://schemas.microsoft.com/office/powerpoint/2010/main" val="3217680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Priorities of the CSS style definitions:</a:t>
            </a:r>
            <a:endParaRPr lang="en-GB" sz="4000" dirty="0"/>
          </a:p>
          <a:p>
            <a:pPr lvl="1">
              <a:lnSpc>
                <a:spcPct val="120000"/>
              </a:lnSpc>
            </a:pPr>
            <a:r>
              <a:rPr lang="en-GB" sz="3800" dirty="0"/>
              <a:t>External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&lt;link rel="stylesheel" href="…"&gt;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Styles in the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&lt;head&gt;&lt;style&gt;…&lt;/style&gt;&lt;/head&gt;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Inline style attributes: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&lt;p style="…"&gt;</a:t>
            </a:r>
          </a:p>
          <a:p>
            <a:pPr lvl="1">
              <a:lnSpc>
                <a:spcPct val="120000"/>
              </a:lnSpc>
            </a:pPr>
            <a:r>
              <a:rPr lang="en-GB" sz="3800" dirty="0"/>
              <a:t>Using </a:t>
            </a:r>
            <a:r>
              <a:rPr lang="en-GB" sz="3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!important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Style Definitions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5486400"/>
            <a:ext cx="8001000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{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Down Arrow 1"/>
          <p:cNvSpPr/>
          <p:nvPr/>
        </p:nvSpPr>
        <p:spPr>
          <a:xfrm>
            <a:off x="10285412" y="1981200"/>
            <a:ext cx="304800" cy="41515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" name="TextBox 2"/>
          <p:cNvSpPr txBox="1"/>
          <p:nvPr/>
        </p:nvSpPr>
        <p:spPr>
          <a:xfrm>
            <a:off x="10666412" y="2143780"/>
            <a:ext cx="1142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lowest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0666412" y="4930523"/>
            <a:ext cx="1248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911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Selector priorities depend 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412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4212" y="2595518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16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1488" y="25908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5788" y="3899848"/>
            <a:ext cx="1887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sz="2800" dirty="0"/>
              <a:t> styles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38376" y="3868003"/>
            <a:ext cx="1834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sz="2800" dirty="0"/>
              <a:t> selectors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08578" y="3899848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66633" y="3859966"/>
            <a:ext cx="17219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number of</a:t>
            </a:r>
            <a:br>
              <a:rPr lang="en-US" sz="2800" dirty="0"/>
            </a:b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element</a:t>
            </a:r>
            <a:br>
              <a:rPr lang="en-US" sz="2800" dirty="0"/>
            </a:br>
            <a:r>
              <a:rPr lang="en-US" sz="2800" dirty="0"/>
              <a:t>selectors</a:t>
            </a:r>
          </a:p>
        </p:txBody>
      </p:sp>
    </p:spTree>
    <p:extLst>
      <p:ext uri="{BB962C8B-B14F-4D97-AF65-F5344CB8AC3E}">
        <p14:creationId xmlns:p14="http://schemas.microsoft.com/office/powerpoint/2010/main" val="4262072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Priority (Specificity) – Example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62880" y="130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#FFF 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5880" y="130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0, 0, 0, 1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62880" y="206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.intro { color: #345678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5880" y="2067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0, 0, 1, 0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62880" y="2829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#header { color: #000 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25880" y="2829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0, 1, 0, 0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62880" y="3591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style="color: blue"&gt;Text&lt;/p&gt;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25880" y="3591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1, 0, 0, 0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62880" y="4353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p.intro#header { color: #FFF 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25880" y="4353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0, 1, 1, 1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862880" y="5115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p.intro.big#header { color: #FFF 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25880" y="511558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0, 1, 2, 1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862880" y="5877580"/>
            <a:ext cx="8382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color: #000 !important 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25880" y="5877580"/>
            <a:ext cx="176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!important</a:t>
            </a:r>
          </a:p>
        </p:txBody>
      </p:sp>
    </p:spTree>
    <p:extLst>
      <p:ext uri="{BB962C8B-B14F-4D97-AF65-F5344CB8AC3E}">
        <p14:creationId xmlns:p14="http://schemas.microsoft.com/office/powerpoint/2010/main" val="1518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Priorities </a:t>
            </a:r>
            <a:r>
              <a:rPr lang="en-US"/>
              <a:t>– Example</a:t>
            </a:r>
            <a:endParaRPr lang="en-GB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4212" y="1219200"/>
            <a:ext cx="7239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HTML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&lt;div&gt;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id="main"&gt;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am also DIV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 SPAN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4508718"/>
            <a:ext cx="7239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blue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yellow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background:red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green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790" y="3138888"/>
            <a:ext cx="4544566" cy="2557640"/>
          </a:xfrm>
          <a:prstGeom prst="roundRect">
            <a:avLst>
              <a:gd name="adj" fmla="val 3899"/>
            </a:avLst>
          </a:prstGeom>
        </p:spPr>
      </p:pic>
    </p:spTree>
    <p:extLst>
      <p:ext uri="{BB962C8B-B14F-4D97-AF65-F5344CB8AC3E}">
        <p14:creationId xmlns:p14="http://schemas.microsoft.com/office/powerpoint/2010/main" val="221946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CSS Values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Styles Priority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524000"/>
            <a:ext cx="2971800" cy="220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0105" y="1891605"/>
            <a:ext cx="7086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 DodgerBlue;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span#identified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#EEE;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SkyBlue;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0105" y="4101405"/>
            <a:ext cx="655730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#rbg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rgb(192,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41,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#hex-rgb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#C02902;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#rgba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rgba(27,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0.5)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618413" y="4101404"/>
            <a:ext cx="3810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1.4rem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1212" y="5785491"/>
            <a:ext cx="80772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h1.big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 !important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Selectors and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ID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212" y="1636693"/>
            <a:ext cx="10882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id="top"&gt;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GB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&lt;span&gt;Here's another.&lt;/span&gt;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18212" y="4613825"/>
            <a:ext cx="5548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span#top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31556" y="3379493"/>
            <a:ext cx="2819400" cy="1155563"/>
          </a:xfrm>
          <a:prstGeom prst="wedgeRoundRectCallout">
            <a:avLst>
              <a:gd name="adj1" fmla="val -64393"/>
              <a:gd name="adj2" fmla="val 63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id="top"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445872"/>
            <a:ext cx="4993059" cy="2552948"/>
          </a:xfrm>
          <a:prstGeom prst="roundRect">
            <a:avLst>
              <a:gd name="adj" fmla="val 3502"/>
            </a:avLst>
          </a:prstGeom>
        </p:spPr>
      </p:pic>
    </p:spTree>
    <p:extLst>
      <p:ext uri="{BB962C8B-B14F-4D97-AF65-F5344CB8AC3E}">
        <p14:creationId xmlns:p14="http://schemas.microsoft.com/office/powerpoint/2010/main" val="799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Class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22413" y="1219200"/>
            <a:ext cx="10944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class="sky"&gt;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Another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 class="code"&gt;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&amp;lt;span&amp;gt;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6757" y="3428479"/>
            <a:ext cx="555965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.code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Consolas;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56637" y="2703944"/>
            <a:ext cx="2543175" cy="1078934"/>
          </a:xfrm>
          <a:prstGeom prst="wedgeRoundRectCallout">
            <a:avLst>
              <a:gd name="adj1" fmla="val -71928"/>
              <a:gd name="adj2" fmla="val 37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class="sky"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98356" y="4525299"/>
            <a:ext cx="2858656" cy="1078934"/>
          </a:xfrm>
          <a:prstGeom prst="wedgeRoundRectCallout">
            <a:avLst>
              <a:gd name="adj1" fmla="val -83592"/>
              <a:gd name="adj2" fmla="val -169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 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class="code"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4188443"/>
            <a:ext cx="4357402" cy="14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Descendant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1412" y="2153697"/>
            <a:ext cx="65388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items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href="#"&gt;Item1&lt;/a&gt;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href="#"&gt;Item2&lt;/a&gt;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href="#"&gt;Item3&lt;/a&gt;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href="#"&gt;Item4&lt;/a&gt;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href="#"&gt;Item5&lt;/a&gt;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href="#"&gt;Item6&lt;/a&gt;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1447800"/>
            <a:ext cx="3962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div.items a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37012" y="1210165"/>
            <a:ext cx="6257763" cy="628381"/>
          </a:xfrm>
          <a:prstGeom prst="wedgeRoundRectCallout">
            <a:avLst>
              <a:gd name="adj1" fmla="val -61072"/>
              <a:gd name="adj2" fmla="val 30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inside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class="items"&gt;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3" y="3499613"/>
            <a:ext cx="3200398" cy="274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Adjacent Sibling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84812" y="2707481"/>
            <a:ext cx="577849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selected!&lt;/p&gt;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&lt;h2&gt;Monkey hair&lt;/h2&gt;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selected&lt;/p&gt;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484812" y="1014710"/>
            <a:ext cx="577849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1150399"/>
            <a:ext cx="3663496" cy="639145"/>
          </a:xfrm>
          <a:prstGeom prst="wedgeRoundRectCallout">
            <a:avLst>
              <a:gd name="adj1" fmla="val 65406"/>
              <a:gd name="adj2" fmla="val -25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after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48" y="2219266"/>
            <a:ext cx="2895600" cy="418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7983</TotalTime>
  <Words>3802</Words>
  <Application>Microsoft Office PowerPoint</Application>
  <PresentationFormat>Custom</PresentationFormat>
  <Paragraphs>722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CSS Selectors and Rules</vt:lpstr>
      <vt:lpstr>Table of Contents</vt:lpstr>
      <vt:lpstr>Have a Question?</vt:lpstr>
      <vt:lpstr>CSS Selectors</vt:lpstr>
      <vt:lpstr>Primary Selectors: Select by Tag</vt:lpstr>
      <vt:lpstr>Primary Selectors: Select by ID</vt:lpstr>
      <vt:lpstr>Primary Selectors: Select by Class</vt:lpstr>
      <vt:lpstr>Nested Selectors: Descendant</vt:lpstr>
      <vt:lpstr>Nested Selectors: Adjacent Sibling</vt:lpstr>
      <vt:lpstr>Nested Selectors: Direct Child</vt:lpstr>
      <vt:lpstr>Nested Selectors: Multiple Classes</vt:lpstr>
      <vt:lpstr>Attribute Selectors</vt:lpstr>
      <vt:lpstr>Multiple Selectors (Element, Element)</vt:lpstr>
      <vt:lpstr>Combining Multiple Selectors</vt:lpstr>
      <vt:lpstr>Problem: Photo Shoot Effect</vt:lpstr>
      <vt:lpstr>Solution: Photo Shoot Effect – CSS</vt:lpstr>
      <vt:lpstr>Solution: Photo Shoot Effect – CSS (2)</vt:lpstr>
      <vt:lpstr>Solution: Photo Shoot Effect – CSS (3)</vt:lpstr>
      <vt:lpstr>Solution: Photo Shoot Effect – CSS (4)</vt:lpstr>
      <vt:lpstr>Solution: Photo Shoot Effect – CSS (5)</vt:lpstr>
      <vt:lpstr>Pseudo Selectors</vt:lpstr>
      <vt:lpstr>Pseudo Selector (:hover)</vt:lpstr>
      <vt:lpstr>Pseudo Selector (:visited)</vt:lpstr>
      <vt:lpstr>Pseudo Selector (:active)</vt:lpstr>
      <vt:lpstr>Pseudo Selector (:first-line)</vt:lpstr>
      <vt:lpstr>Pseudo Selector (::before and ::after)</vt:lpstr>
      <vt:lpstr>Structural Pseudo-Classes: nth-child(n)</vt:lpstr>
      <vt:lpstr>Structural Pseudo-Classes: nth-child(n+1)</vt:lpstr>
      <vt:lpstr>Structural Pseudo-Classes: nth-of-type(n)</vt:lpstr>
      <vt:lpstr>Structural Pseudo-Classes: first-of-type</vt:lpstr>
      <vt:lpstr>The UI Element States</vt:lpstr>
      <vt:lpstr>Problem: Ancient Architecture</vt:lpstr>
      <vt:lpstr>PowerPoint Presentation</vt:lpstr>
      <vt:lpstr>Solution: Ancient Architecture – CSS</vt:lpstr>
      <vt:lpstr>Solution: Ancient Architecture – CSS (2)</vt:lpstr>
      <vt:lpstr>Solution: Ancient Architecture – CSS (3)</vt:lpstr>
      <vt:lpstr>Solution: Ancient Architecture – CSS (4)</vt:lpstr>
      <vt:lpstr>CSS Values</vt:lpstr>
      <vt:lpstr>CSS Color Values (Hex and RGB)</vt:lpstr>
      <vt:lpstr>CSS Color Values (RGBA and HSLA)</vt:lpstr>
      <vt:lpstr>Size Values (px)</vt:lpstr>
      <vt:lpstr>Size Values (em)</vt:lpstr>
      <vt:lpstr>Size Values (rem)</vt:lpstr>
      <vt:lpstr>Size in % of the Parent</vt:lpstr>
      <vt:lpstr>Problem: Coffee Home </vt:lpstr>
      <vt:lpstr>Solution: Coffee Home – CSS</vt:lpstr>
      <vt:lpstr>Solution: Coffee Home – CSS (2)</vt:lpstr>
      <vt:lpstr>Solution: Coffee Home – CSS (3) </vt:lpstr>
      <vt:lpstr>Default Browser Styles and Precedence</vt:lpstr>
      <vt:lpstr>Default Browser Styles</vt:lpstr>
      <vt:lpstr>Order of Style Definitions</vt:lpstr>
      <vt:lpstr>Selector Priority (Specificity)</vt:lpstr>
      <vt:lpstr>Selector Priority (Specificity) – Example</vt:lpstr>
      <vt:lpstr>CSS Priorities – Example</vt:lpstr>
      <vt:lpstr>Summary</vt:lpstr>
      <vt:lpstr>CSS Selectors and Rules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Selectors and Rules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Svetlin Nakov</cp:lastModifiedBy>
  <cp:revision>577</cp:revision>
  <dcterms:created xsi:type="dcterms:W3CDTF">2014-01-02T17:00:34Z</dcterms:created>
  <dcterms:modified xsi:type="dcterms:W3CDTF">2017-02-10T10:25:52Z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